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1pPr>
    <a:lvl2pPr marL="0" marR="0" indent="4572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2pPr>
    <a:lvl3pPr marL="0" marR="0" indent="9144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3pPr>
    <a:lvl4pPr marL="0" marR="0" indent="13716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4pPr>
    <a:lvl5pPr marL="0" marR="0" indent="18288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5pPr>
    <a:lvl6pPr marL="0" marR="0" indent="22860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6pPr>
    <a:lvl7pPr marL="0" marR="0" indent="27432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7pPr>
    <a:lvl8pPr marL="0" marR="0" indent="32004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8pPr>
    <a:lvl9pPr marL="0" marR="0" indent="36576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84F64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084F64"/>
              </a:solidFill>
              <a:prstDash val="solid"/>
              <a:miter lim="400000"/>
            </a:ln>
          </a:left>
          <a:right>
            <a:ln w="127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84F64"/>
              </a:solidFill>
              <a:prstDash val="solid"/>
              <a:miter lim="400000"/>
            </a:ln>
          </a:bottom>
          <a:insideH>
            <a:ln w="12700" cap="flat">
              <a:solidFill>
                <a:srgbClr val="084F64"/>
              </a:solidFill>
              <a:prstDash val="solid"/>
              <a:miter lim="400000"/>
            </a:ln>
          </a:insideH>
          <a:insideV>
            <a:ln w="12700" cap="flat">
              <a:solidFill>
                <a:srgbClr val="084F64"/>
              </a:solidFill>
              <a:prstDash val="solid"/>
              <a:miter lim="400000"/>
            </a:ln>
          </a:insideV>
        </a:tcBdr>
        <a:fill>
          <a:solidFill>
            <a:schemeClr val="accent1">
              <a:satOff val="3942"/>
              <a:lumOff val="17322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 Medium"/>
          <a:ea typeface="Graphik Medium"/>
          <a:cs typeface="Graphik Medium"/>
        </a:font>
        <a:schemeClr val="accent6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0EAF0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chemeClr val="accent6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chemeClr val="accent6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84F64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chemeClr val="accent6"/>
        </a:fontRef>
        <a:schemeClr val="accent6"/>
      </a:tcTxStyle>
      <a:tcStyle>
        <a:tcBdr>
          <a:left>
            <a:ln w="12700" cap="flat">
              <a:solidFill>
                <a:srgbClr val="084F64"/>
              </a:solidFill>
              <a:prstDash val="solid"/>
              <a:miter lim="400000"/>
            </a:ln>
          </a:left>
          <a:right>
            <a:ln w="127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84F64"/>
              </a:solidFill>
              <a:prstDash val="solid"/>
              <a:miter lim="400000"/>
            </a:ln>
          </a:bottom>
          <a:insideH>
            <a:ln w="12700" cap="flat">
              <a:solidFill>
                <a:srgbClr val="084F64"/>
              </a:solidFill>
              <a:prstDash val="solid"/>
              <a:miter lim="400000"/>
            </a:ln>
          </a:insideH>
          <a:insideV>
            <a:ln w="12700" cap="flat">
              <a:solidFill>
                <a:srgbClr val="084F64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35454"/>
              <a:satOff val="2115"/>
              <a:lumOff val="45487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 Medium"/>
          <a:ea typeface="Graphik Medium"/>
          <a:cs typeface="Graphik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254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solidFill>
            <a:srgbClr val="DBE6A5"/>
          </a:solidFill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254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254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solidFill>
            <a:srgbClr val="DBE6A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5C526A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CB5B2"/>
          </a:solidFill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C526A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3B3B3B"/>
              </a:solidFill>
              <a:prstDash val="solid"/>
              <a:miter lim="400000"/>
            </a:ln>
          </a:left>
          <a:right>
            <a:ln w="12700" cap="flat">
              <a:solidFill>
                <a:srgbClr val="3B3B3B"/>
              </a:solidFill>
              <a:prstDash val="solid"/>
              <a:miter lim="400000"/>
            </a:ln>
          </a:right>
          <a:top>
            <a:ln w="12700" cap="flat">
              <a:solidFill>
                <a:srgbClr val="5C526A"/>
              </a:solidFill>
              <a:prstDash val="solid"/>
              <a:miter lim="400000"/>
            </a:ln>
          </a:top>
          <a:bottom>
            <a:ln w="25400" cap="flat">
              <a:solidFill>
                <a:srgbClr val="3B3B3B"/>
              </a:solidFill>
              <a:prstDash val="solid"/>
              <a:miter lim="400000"/>
            </a:ln>
          </a:bottom>
          <a:insideH>
            <a:ln w="12700" cap="flat">
              <a:solidFill>
                <a:srgbClr val="3B3B3B"/>
              </a:solidFill>
              <a:prstDash val="solid"/>
              <a:miter lim="400000"/>
            </a:ln>
          </a:insideH>
          <a:insideV>
            <a:ln w="12700" cap="flat">
              <a:solidFill>
                <a:srgbClr val="3B3B3B"/>
              </a:solidFill>
              <a:prstDash val="solid"/>
              <a:miter lim="400000"/>
            </a:ln>
          </a:insideV>
        </a:tcBdr>
        <a:fill>
          <a:solidFill>
            <a:srgbClr val="C16E6A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CDCECC"/>
          </a:solidFill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D2F24"/>
          </a:solidFill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Shape 17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opic"/>
          <p:cNvSpPr txBox="1"/>
          <p:nvPr>
            <p:ph type="body" sz="quarter" idx="21" hasCustomPrompt="1"/>
          </p:nvPr>
        </p:nvSpPr>
        <p:spPr>
          <a:xfrm>
            <a:off x="1181100" y="12364718"/>
            <a:ext cx="4965700" cy="467107"/>
          </a:xfrm>
          <a:prstGeom prst="rect">
            <a:avLst/>
          </a:prstGeom>
        </p:spPr>
        <p:txBody>
          <a:bodyPr anchor="t"/>
          <a:lstStyle>
            <a:lvl1pPr>
              <a:defRPr b="0" cap="all" spc="88" sz="2200"/>
            </a:lvl1pPr>
          </a:lstStyle>
          <a:p>
            <a:pPr/>
            <a:r>
              <a:t>Topic</a:t>
            </a:r>
          </a:p>
        </p:txBody>
      </p:sp>
      <p:sp>
        <p:nvSpPr>
          <p:cNvPr id="16" name="Location"/>
          <p:cNvSpPr txBox="1"/>
          <p:nvPr>
            <p:ph type="body" sz="quarter" idx="22" hasCustomPrompt="1"/>
          </p:nvPr>
        </p:nvSpPr>
        <p:spPr>
          <a:xfrm>
            <a:off x="18237200" y="12364718"/>
            <a:ext cx="4965700" cy="467107"/>
          </a:xfrm>
          <a:prstGeom prst="rect">
            <a:avLst/>
          </a:prstGeom>
        </p:spPr>
        <p:txBody>
          <a:bodyPr anchor="t"/>
          <a:lstStyle>
            <a:lvl1pPr>
              <a:defRPr b="0" cap="all" spc="88" sz="2200"/>
            </a:lvl1pPr>
          </a:lstStyle>
          <a:p>
            <a:pPr/>
            <a:r>
              <a:t>Location</a:t>
            </a:r>
          </a:p>
        </p:txBody>
      </p:sp>
      <p:sp>
        <p:nvSpPr>
          <p:cNvPr id="17" name="Author and Date"/>
          <p:cNvSpPr txBox="1"/>
          <p:nvPr>
            <p:ph type="body" sz="quarter" idx="23" hasCustomPrompt="1"/>
          </p:nvPr>
        </p:nvSpPr>
        <p:spPr>
          <a:xfrm>
            <a:off x="6946900" y="12233909"/>
            <a:ext cx="10490200" cy="706629"/>
          </a:xfrm>
          <a:prstGeom prst="rect">
            <a:avLst/>
          </a:prstGeom>
        </p:spPr>
        <p:txBody>
          <a:bodyPr anchor="t"/>
          <a:lstStyle/>
          <a:p>
            <a:pPr/>
            <a:r>
              <a:t>Author and Date</a:t>
            </a:r>
          </a:p>
        </p:txBody>
      </p:sp>
      <p:sp>
        <p:nvSpPr>
          <p:cNvPr id="18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9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tatement">
    <p:bg>
      <p:bgPr>
        <a:solidFill>
          <a:srgbClr val="F3F5B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Body Level One…"/>
          <p:cNvSpPr txBox="1"/>
          <p:nvPr>
            <p:ph type="body" sz="half" idx="1" hasCustomPrompt="1"/>
          </p:nvPr>
        </p:nvSpPr>
        <p:spPr>
          <a:xfrm>
            <a:off x="2082800" y="4337484"/>
            <a:ext cx="20205700" cy="46990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cap="all"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>
              <a:lnSpc>
                <a:spcPct val="90000"/>
              </a:lnSpc>
              <a:defRPr cap="all"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>
              <a:lnSpc>
                <a:spcPct val="90000"/>
              </a:lnSpc>
              <a:defRPr cap="all"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>
              <a:lnSpc>
                <a:spcPct val="90000"/>
              </a:lnSpc>
              <a:defRPr cap="all"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>
              <a:lnSpc>
                <a:spcPct val="90000"/>
              </a:lnSpc>
              <a:defRPr cap="all"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2" name="Line"/>
          <p:cNvSpPr/>
          <p:nvPr/>
        </p:nvSpPr>
        <p:spPr>
          <a:xfrm>
            <a:off x="766879" y="952500"/>
            <a:ext cx="22850242" cy="0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23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24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ig Fact">
    <p:bg>
      <p:bgPr>
        <a:solidFill>
          <a:srgbClr val="F3F5B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Body Level One…"/>
          <p:cNvSpPr txBox="1"/>
          <p:nvPr>
            <p:ph type="body" idx="1" hasCustomPrompt="1"/>
          </p:nvPr>
        </p:nvSpPr>
        <p:spPr>
          <a:xfrm>
            <a:off x="2082800" y="1509784"/>
            <a:ext cx="20205700" cy="685229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cap="all" spc="750" sz="2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>
              <a:lnSpc>
                <a:spcPct val="90000"/>
              </a:lnSpc>
              <a:defRPr cap="all" spc="750" sz="2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>
              <a:lnSpc>
                <a:spcPct val="90000"/>
              </a:lnSpc>
              <a:defRPr cap="all" spc="750" sz="2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>
              <a:lnSpc>
                <a:spcPct val="90000"/>
              </a:lnSpc>
              <a:defRPr cap="all" spc="750" sz="2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>
              <a:lnSpc>
                <a:spcPct val="90000"/>
              </a:lnSpc>
              <a:defRPr cap="all" spc="750" sz="2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2" name="Fact information"/>
          <p:cNvSpPr txBox="1"/>
          <p:nvPr>
            <p:ph type="body" sz="quarter" idx="21" hasCustomPrompt="1"/>
          </p:nvPr>
        </p:nvSpPr>
        <p:spPr>
          <a:xfrm>
            <a:off x="2082800" y="8407994"/>
            <a:ext cx="20205700" cy="694056"/>
          </a:xfrm>
          <a:prstGeom prst="rect">
            <a:avLst/>
          </a:prstGeom>
        </p:spPr>
        <p:txBody>
          <a:bodyPr anchor="t"/>
          <a:lstStyle>
            <a:lvl1pPr>
              <a:defRPr spc="104" sz="3500">
                <a:solidFill>
                  <a:schemeClr val="accent1"/>
                </a:solidFill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33" name="Li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34" name="Line"/>
          <p:cNvSpPr/>
          <p:nvPr/>
        </p:nvSpPr>
        <p:spPr>
          <a:xfrm>
            <a:off x="766879" y="12598400"/>
            <a:ext cx="22850242" cy="0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bg>
      <p:bgPr>
        <a:solidFill>
          <a:srgbClr val="FFCBC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ttribution"/>
          <p:cNvSpPr txBox="1"/>
          <p:nvPr>
            <p:ph type="body" sz="quarter" idx="21" hasCustomPrompt="1"/>
          </p:nvPr>
        </p:nvSpPr>
        <p:spPr>
          <a:xfrm>
            <a:off x="2088436" y="11375561"/>
            <a:ext cx="20207127" cy="706629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43" name="Li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44" name="Line"/>
          <p:cNvSpPr/>
          <p:nvPr/>
        </p:nvSpPr>
        <p:spPr>
          <a:xfrm>
            <a:off x="762000" y="12598400"/>
            <a:ext cx="22860001" cy="0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45" name="Body Level One…"/>
          <p:cNvSpPr txBox="1"/>
          <p:nvPr>
            <p:ph type="body" sz="half" idx="1" hasCustomPrompt="1"/>
          </p:nvPr>
        </p:nvSpPr>
        <p:spPr>
          <a:xfrm>
            <a:off x="2088436" y="4298870"/>
            <a:ext cx="20207128" cy="46990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cap="all" spc="190" sz="9500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>
              <a:lnSpc>
                <a:spcPct val="90000"/>
              </a:lnSpc>
              <a:defRPr cap="all" spc="190" sz="9500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>
              <a:lnSpc>
                <a:spcPct val="90000"/>
              </a:lnSpc>
              <a:defRPr cap="all" spc="190" sz="9500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>
              <a:lnSpc>
                <a:spcPct val="90000"/>
              </a:lnSpc>
              <a:defRPr cap="all" spc="190" sz="9500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>
              <a:lnSpc>
                <a:spcPct val="90000"/>
              </a:lnSpc>
              <a:defRPr cap="all" spc="190" sz="9500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6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ink typewriter on a pink three-drawer dresser in front of a pink wall"/>
          <p:cNvSpPr/>
          <p:nvPr>
            <p:ph type="pic" idx="21"/>
          </p:nvPr>
        </p:nvSpPr>
        <p:spPr>
          <a:xfrm>
            <a:off x="-609600" y="431800"/>
            <a:ext cx="21514742" cy="121031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4" name="Bright turquoise cassette tape on a pink background"/>
          <p:cNvSpPr/>
          <p:nvPr>
            <p:ph type="pic" sz="quarter" idx="22"/>
          </p:nvPr>
        </p:nvSpPr>
        <p:spPr>
          <a:xfrm>
            <a:off x="15836900" y="-203200"/>
            <a:ext cx="7747000" cy="77470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5" name="Small retro clock on a green shelf against a yellow background"/>
          <p:cNvSpPr/>
          <p:nvPr>
            <p:ph type="pic" idx="23"/>
          </p:nvPr>
        </p:nvSpPr>
        <p:spPr>
          <a:xfrm>
            <a:off x="10769600" y="-6083300"/>
            <a:ext cx="17881600" cy="23842133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Four vintage television sets in a row with fluorescent colours: pink, blue, orange and green"/>
          <p:cNvSpPr/>
          <p:nvPr>
            <p:ph type="pic" idx="21"/>
          </p:nvPr>
        </p:nvSpPr>
        <p:spPr>
          <a:xfrm>
            <a:off x="760214" y="279400"/>
            <a:ext cx="22863633" cy="12866707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64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w of seven small retro clocks on a green shelf against a yellow background"/>
          <p:cNvSpPr/>
          <p:nvPr>
            <p:ph type="pic" idx="21"/>
          </p:nvPr>
        </p:nvSpPr>
        <p:spPr>
          <a:xfrm>
            <a:off x="0" y="-2757142"/>
            <a:ext cx="24384000" cy="1923028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8" name="Topic"/>
          <p:cNvSpPr txBox="1"/>
          <p:nvPr>
            <p:ph type="body" sz="quarter" idx="22" hasCustomPrompt="1"/>
          </p:nvPr>
        </p:nvSpPr>
        <p:spPr>
          <a:xfrm>
            <a:off x="1181100" y="12364718"/>
            <a:ext cx="4965700" cy="467107"/>
          </a:xfrm>
          <a:prstGeom prst="rect">
            <a:avLst/>
          </a:prstGeom>
        </p:spPr>
        <p:txBody>
          <a:bodyPr anchor="t"/>
          <a:lstStyle>
            <a:lvl1pPr>
              <a:defRPr b="0" cap="all" spc="88" sz="2200">
                <a:solidFill>
                  <a:srgbClr val="FFFFFF"/>
                </a:solidFill>
              </a:defRPr>
            </a:lvl1pPr>
          </a:lstStyle>
          <a:p>
            <a:pPr/>
            <a:r>
              <a:t>Topic</a:t>
            </a:r>
          </a:p>
        </p:txBody>
      </p:sp>
      <p:sp>
        <p:nvSpPr>
          <p:cNvPr id="29" name="Location"/>
          <p:cNvSpPr txBox="1"/>
          <p:nvPr>
            <p:ph type="body" sz="quarter" idx="23" hasCustomPrompt="1"/>
          </p:nvPr>
        </p:nvSpPr>
        <p:spPr>
          <a:xfrm>
            <a:off x="18237200" y="12364718"/>
            <a:ext cx="4965700" cy="467107"/>
          </a:xfrm>
          <a:prstGeom prst="rect">
            <a:avLst/>
          </a:prstGeom>
        </p:spPr>
        <p:txBody>
          <a:bodyPr anchor="t"/>
          <a:lstStyle>
            <a:lvl1pPr>
              <a:defRPr b="0" cap="all" spc="88" sz="2200">
                <a:solidFill>
                  <a:srgbClr val="FFFFFF"/>
                </a:solidFill>
              </a:defRPr>
            </a:lvl1pPr>
          </a:lstStyle>
          <a:p>
            <a:pPr/>
            <a:r>
              <a:t>Location</a:t>
            </a:r>
          </a:p>
        </p:txBody>
      </p:sp>
      <p:sp>
        <p:nvSpPr>
          <p:cNvPr id="30" name="Author and Date"/>
          <p:cNvSpPr txBox="1"/>
          <p:nvPr>
            <p:ph type="body" sz="quarter" idx="24" hasCustomPrompt="1"/>
          </p:nvPr>
        </p:nvSpPr>
        <p:spPr>
          <a:xfrm>
            <a:off x="6946900" y="12233909"/>
            <a:ext cx="10490200" cy="706629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31" name="Line"/>
          <p:cNvSpPr/>
          <p:nvPr/>
        </p:nvSpPr>
        <p:spPr>
          <a:xfrm>
            <a:off x="766879" y="12060766"/>
            <a:ext cx="22850240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32" name="Line"/>
          <p:cNvSpPr/>
          <p:nvPr/>
        </p:nvSpPr>
        <p:spPr>
          <a:xfrm flipV="1">
            <a:off x="6527799" y="12034558"/>
            <a:ext cx="1" cy="1114983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33" name="Line"/>
          <p:cNvSpPr/>
          <p:nvPr/>
        </p:nvSpPr>
        <p:spPr>
          <a:xfrm flipV="1">
            <a:off x="17856201" y="12034558"/>
            <a:ext cx="1" cy="1114983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34" name="Line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35" name="Body Level One…"/>
          <p:cNvSpPr txBox="1"/>
          <p:nvPr>
            <p:ph type="body" sz="quarter" idx="1" hasCustomPrompt="1"/>
          </p:nvPr>
        </p:nvSpPr>
        <p:spPr>
          <a:xfrm>
            <a:off x="2082800" y="3492500"/>
            <a:ext cx="20205700" cy="161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6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 Alt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Body Level One…"/>
          <p:cNvSpPr txBox="1"/>
          <p:nvPr>
            <p:ph type="body" sz="quarter" idx="1" hasCustomPrompt="1"/>
          </p:nvPr>
        </p:nvSpPr>
        <p:spPr>
          <a:xfrm>
            <a:off x="1270000" y="8015916"/>
            <a:ext cx="11785600" cy="384810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8AACB9"/>
                </a:solidFill>
              </a:defRPr>
            </a:lvl1pPr>
            <a:lvl2pPr>
              <a:defRPr>
                <a:solidFill>
                  <a:srgbClr val="8AACB9"/>
                </a:solidFill>
              </a:defRPr>
            </a:lvl2pPr>
            <a:lvl3pPr>
              <a:defRPr>
                <a:solidFill>
                  <a:srgbClr val="8AACB9"/>
                </a:solidFill>
              </a:defRPr>
            </a:lvl3pPr>
            <a:lvl4pPr>
              <a:defRPr>
                <a:solidFill>
                  <a:srgbClr val="8AACB9"/>
                </a:solidFill>
              </a:defRPr>
            </a:lvl4pPr>
            <a:lvl5pPr>
              <a:defRPr>
                <a:solidFill>
                  <a:srgbClr val="8AACB9"/>
                </a:solidFill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Title"/>
          <p:cNvSpPr txBox="1"/>
          <p:nvPr>
            <p:ph type="title" hasCustomPrompt="1"/>
          </p:nvPr>
        </p:nvSpPr>
        <p:spPr>
          <a:xfrm>
            <a:off x="1270000" y="4925417"/>
            <a:ext cx="11785600" cy="2933701"/>
          </a:xfrm>
          <a:prstGeom prst="rect">
            <a:avLst/>
          </a:prstGeom>
        </p:spPr>
        <p:txBody>
          <a:bodyPr anchor="b"/>
          <a:lstStyle>
            <a:lvl1pPr>
              <a:defRPr spc="270" sz="9000">
                <a:solidFill>
                  <a:schemeClr val="accent6"/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46" name="Pink typewriter on a pink three-drawer dresser in front of a pink wall"/>
          <p:cNvSpPr/>
          <p:nvPr>
            <p:ph type="pic" idx="21"/>
          </p:nvPr>
        </p:nvSpPr>
        <p:spPr>
          <a:xfrm>
            <a:off x="12801600" y="1895696"/>
            <a:ext cx="17642204" cy="9924608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7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48" name="Line"/>
          <p:cNvSpPr/>
          <p:nvPr/>
        </p:nvSpPr>
        <p:spPr>
          <a:xfrm flipV="1">
            <a:off x="762000" y="952499"/>
            <a:ext cx="22860003" cy="2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half" idx="1" hasCustomPrompt="1"/>
          </p:nvPr>
        </p:nvSpPr>
        <p:spPr>
          <a:xfrm>
            <a:off x="2082800" y="4195233"/>
            <a:ext cx="20207127" cy="6282059"/>
          </a:xfrm>
          <a:prstGeom prst="rect">
            <a:avLst/>
          </a:prstGeom>
        </p:spPr>
        <p:txBody>
          <a:bodyPr anchor="t"/>
          <a:lstStyle>
            <a:lvl1pPr marL="63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 marL="127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 marL="190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 marL="254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 marL="317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7" name="Line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58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59" name="Slide Title"/>
          <p:cNvSpPr txBox="1"/>
          <p:nvPr>
            <p:ph type="title" hasCustomPrompt="1"/>
          </p:nvPr>
        </p:nvSpPr>
        <p:spPr>
          <a:xfrm>
            <a:off x="2088436" y="1282700"/>
            <a:ext cx="20207128" cy="1649711"/>
          </a:xfrm>
          <a:prstGeom prst="rect">
            <a:avLst/>
          </a:prstGeom>
        </p:spPr>
        <p:txBody>
          <a:bodyPr/>
          <a:lstStyle>
            <a:lvl1pPr>
              <a:defRPr spc="270" sz="9000">
                <a:solidFill>
                  <a:schemeClr val="accent6"/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ody Level One…"/>
          <p:cNvSpPr txBox="1"/>
          <p:nvPr>
            <p:ph type="body" sz="half" idx="1" hasCustomPrompt="1"/>
          </p:nvPr>
        </p:nvSpPr>
        <p:spPr>
          <a:xfrm>
            <a:off x="2082800" y="4195233"/>
            <a:ext cx="20207127" cy="6282059"/>
          </a:xfrm>
          <a:prstGeom prst="rect">
            <a:avLst/>
          </a:prstGeom>
        </p:spPr>
        <p:txBody>
          <a:bodyPr numCol="2" spcCol="1289181" anchor="t"/>
          <a:lstStyle>
            <a:lvl1pPr marL="63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 marL="127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 marL="190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 marL="254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 marL="317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8" name="Line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69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Title"/>
          <p:cNvSpPr txBox="1"/>
          <p:nvPr>
            <p:ph type="title" hasCustomPrompt="1"/>
          </p:nvPr>
        </p:nvSpPr>
        <p:spPr>
          <a:xfrm>
            <a:off x="1270000" y="1851223"/>
            <a:ext cx="11785600" cy="4084936"/>
          </a:xfrm>
          <a:prstGeom prst="rect">
            <a:avLst/>
          </a:prstGeom>
        </p:spPr>
        <p:txBody>
          <a:bodyPr anchor="b"/>
          <a:lstStyle>
            <a:lvl1pPr>
              <a:defRPr spc="270" sz="9000">
                <a:solidFill>
                  <a:schemeClr val="accent6"/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78" name="Body Level One…"/>
          <p:cNvSpPr txBox="1"/>
          <p:nvPr>
            <p:ph type="body" sz="quarter" idx="1" hasCustomPrompt="1"/>
          </p:nvPr>
        </p:nvSpPr>
        <p:spPr>
          <a:xfrm>
            <a:off x="2088435" y="6720284"/>
            <a:ext cx="10972801" cy="5467169"/>
          </a:xfrm>
          <a:prstGeom prst="rect">
            <a:avLst/>
          </a:prstGeom>
        </p:spPr>
        <p:txBody>
          <a:bodyPr anchor="t"/>
          <a:lstStyle>
            <a:lvl1pPr marL="63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 marL="127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 marL="190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 marL="254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 marL="317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9" name="Vintage television in front of yellow patterned wallpaper"/>
          <p:cNvSpPr/>
          <p:nvPr>
            <p:ph type="pic" idx="21"/>
          </p:nvPr>
        </p:nvSpPr>
        <p:spPr>
          <a:xfrm>
            <a:off x="12661900" y="-2501900"/>
            <a:ext cx="11077576" cy="147701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0" name="Line"/>
          <p:cNvSpPr/>
          <p:nvPr/>
        </p:nvSpPr>
        <p:spPr>
          <a:xfrm flipV="1">
            <a:off x="762000" y="952499"/>
            <a:ext cx="22860003" cy="2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81" name="Line"/>
          <p:cNvSpPr/>
          <p:nvPr/>
        </p:nvSpPr>
        <p:spPr>
          <a:xfrm>
            <a:off x="762000" y="12598400"/>
            <a:ext cx="22860001" cy="0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ection Title"/>
          <p:cNvSpPr txBox="1"/>
          <p:nvPr>
            <p:ph type="title" hasCustomPrompt="1"/>
          </p:nvPr>
        </p:nvSpPr>
        <p:spPr>
          <a:xfrm>
            <a:off x="2086106" y="4292600"/>
            <a:ext cx="20205701" cy="56515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0" name="Li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91" name="Line"/>
          <p:cNvSpPr/>
          <p:nvPr/>
        </p:nvSpPr>
        <p:spPr>
          <a:xfrm>
            <a:off x="762000" y="12598400"/>
            <a:ext cx="22860001" cy="0"/>
          </a:xfrm>
          <a:prstGeom prst="line">
            <a:avLst/>
          </a:prstGeom>
          <a:ln w="762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Line"/>
          <p:cNvSpPr/>
          <p:nvPr/>
        </p:nvSpPr>
        <p:spPr>
          <a:xfrm flipV="1">
            <a:off x="762000" y="952499"/>
            <a:ext cx="22860003" cy="2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00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01" name="Slide Title"/>
          <p:cNvSpPr txBox="1"/>
          <p:nvPr>
            <p:ph type="title" hasCustomPrompt="1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/>
          <a:lstStyle>
            <a:lvl1pPr>
              <a:defRPr spc="270" sz="9000">
                <a:solidFill>
                  <a:schemeClr val="accent6"/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102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genda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2082800" y="2795091"/>
            <a:ext cx="20205700" cy="605029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solidFill>
                  <a:srgbClr val="8AACB9"/>
                </a:solidFill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xfrm>
            <a:off x="2082800" y="4055764"/>
            <a:ext cx="20205700" cy="6731001"/>
          </a:xfrm>
          <a:prstGeom prst="rect">
            <a:avLst/>
          </a:prstGeom>
        </p:spPr>
        <p:txBody>
          <a:bodyPr anchor="t"/>
          <a:lstStyle>
            <a:lvl1pPr marL="177800" indent="-1778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pc="0" sz="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 marL="177800" indent="2794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pc="0" sz="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 marL="177800" indent="7366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pc="0" sz="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 marL="177800" indent="11938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pc="0" sz="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 marL="177800" indent="16510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pc="0" sz="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Agenda Title"/>
          <p:cNvSpPr txBox="1"/>
          <p:nvPr>
            <p:ph type="title" hasCustomPrompt="1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/>
          <a:lstStyle>
            <a:lvl1pPr>
              <a:defRPr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</a:lstStyle>
          <a:p>
            <a:pPr/>
            <a:r>
              <a:t>Agenda Title</a:t>
            </a:r>
          </a:p>
        </p:txBody>
      </p:sp>
      <p:sp>
        <p:nvSpPr>
          <p:cNvPr id="112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13" name="Li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2082800" y="4902200"/>
            <a:ext cx="20205700" cy="391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2082800" y="3495675"/>
            <a:ext cx="20205700" cy="1614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Line"/>
          <p:cNvSpPr/>
          <p:nvPr/>
        </p:nvSpPr>
        <p:spPr>
          <a:xfrm flipV="1">
            <a:off x="766879" y="12048066"/>
            <a:ext cx="22850240" cy="12701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5" name="Line"/>
          <p:cNvSpPr/>
          <p:nvPr/>
        </p:nvSpPr>
        <p:spPr>
          <a:xfrm>
            <a:off x="766879" y="952500"/>
            <a:ext cx="22850242" cy="0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6" name="Line"/>
          <p:cNvSpPr/>
          <p:nvPr/>
        </p:nvSpPr>
        <p:spPr>
          <a:xfrm flipV="1">
            <a:off x="6527799" y="12034558"/>
            <a:ext cx="1" cy="1114983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7" name="Line"/>
          <p:cNvSpPr/>
          <p:nvPr/>
        </p:nvSpPr>
        <p:spPr>
          <a:xfrm flipV="1">
            <a:off x="17856201" y="12034558"/>
            <a:ext cx="1" cy="1114983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11988800" y="128905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pc="0">
                <a:solidFill>
                  <a:srgbClr val="FFFFFF"/>
                </a:solidFill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9pPr>
    </p:titleStyle>
    <p:bodyStyle>
      <a:lvl1pPr marL="0" marR="0" indent="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notebooklm.google.com/notebook/5d83f1e2-dcb7-4792-9b70-e42b7a7ce7b1/audio" TargetMode="Externa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4. Dezember, 2024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4. Dezember, 2024</a:t>
            </a:r>
          </a:p>
        </p:txBody>
      </p:sp>
      <p:sp>
        <p:nvSpPr>
          <p:cNvPr id="181" name="Osnabrück"/>
          <p:cNvSpPr txBox="1"/>
          <p:nvPr>
            <p:ph type="body" idx="2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Osnabrück </a:t>
            </a:r>
          </a:p>
        </p:txBody>
      </p:sp>
      <p:sp>
        <p:nvSpPr>
          <p:cNvPr id="182" name="Frank Lauterbach, Ella Dovhaniuk"/>
          <p:cNvSpPr txBox="1"/>
          <p:nvPr>
            <p:ph type="body" idx="2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Frank Lauterbach, Ella Dovhaniuk</a:t>
            </a:r>
          </a:p>
        </p:txBody>
      </p:sp>
      <p:sp>
        <p:nvSpPr>
          <p:cNvPr id="183" name="Durch verantwortungsvollen Einsatz von KI Hörverständnis und Schreibfähigkeiten verbesser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391414">
              <a:defRPr spc="221" sz="7370"/>
            </a:lvl1pPr>
          </a:lstStyle>
          <a:p>
            <a:pPr/>
            <a:r>
              <a:t>Durch verantwortungsvollen Einsatz von KI Hörverständnis und Schreibfähigkeiten verbessern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Kontext…"/>
          <p:cNvSpPr txBox="1"/>
          <p:nvPr>
            <p:ph type="body" sz="half" idx="1"/>
          </p:nvPr>
        </p:nvSpPr>
        <p:spPr>
          <a:xfrm>
            <a:off x="2082800" y="4207933"/>
            <a:ext cx="20207127" cy="6282059"/>
          </a:xfrm>
          <a:prstGeom prst="rect">
            <a:avLst/>
          </a:prstGeom>
        </p:spPr>
        <p:txBody>
          <a:bodyPr/>
          <a:lstStyle/>
          <a:p>
            <a:pPr marL="1092200" indent="-952500">
              <a:buClr>
                <a:schemeClr val="accent1">
                  <a:satOff val="36598"/>
                  <a:lumOff val="-17227"/>
                </a:schemeClr>
              </a:buClr>
              <a:buFont typeface="Helvetica Neue"/>
              <a:buChar char="✓"/>
              <a:defRPr spc="44" sz="4400"/>
            </a:pPr>
            <a:r>
              <a:t>Kontext</a:t>
            </a:r>
          </a:p>
          <a:p>
            <a:pPr marL="1092200" indent="-952500">
              <a:buClr>
                <a:schemeClr val="accent1">
                  <a:satOff val="36598"/>
                  <a:lumOff val="-17227"/>
                </a:schemeClr>
              </a:buClr>
              <a:buFont typeface="Helvetica Neue"/>
              <a:buChar char="✓"/>
              <a:defRPr spc="44" sz="4400"/>
            </a:pPr>
            <a:r>
              <a:t>Die Wahl des Tools</a:t>
            </a:r>
          </a:p>
          <a:p>
            <a:pPr marL="1092200" indent="-952500">
              <a:buClr>
                <a:schemeClr val="accent1">
                  <a:satOff val="36598"/>
                  <a:lumOff val="-17227"/>
                </a:schemeClr>
              </a:buClr>
              <a:buFont typeface="Helvetica Neue"/>
              <a:buChar char="✓"/>
              <a:defRPr spc="44" sz="4400"/>
            </a:pPr>
            <a:r>
              <a:t>Das Feedback von den Studierenden</a:t>
            </a:r>
          </a:p>
          <a:p>
            <a:pPr marL="1092200" indent="-952500">
              <a:buClr>
                <a:schemeClr val="accent1">
                  <a:satOff val="36598"/>
                  <a:lumOff val="-17227"/>
                </a:schemeClr>
              </a:buClr>
              <a:buFont typeface="Helvetica Neue"/>
              <a:buChar char="✓"/>
              <a:defRPr spc="44" sz="4400"/>
            </a:pPr>
            <a:r>
              <a:t>Reflexion des Ansatzes</a:t>
            </a:r>
          </a:p>
          <a:p>
            <a:pPr marL="1092200" indent="-952500">
              <a:buClr>
                <a:schemeClr val="accent1">
                  <a:satOff val="36598"/>
                  <a:lumOff val="-17227"/>
                </a:schemeClr>
              </a:buClr>
              <a:buFont typeface="Helvetica Neue"/>
              <a:buChar char="✓"/>
              <a:defRPr spc="44" sz="4400"/>
            </a:pPr>
            <a:r>
              <a:t>Tipps für Kolleginnen und Kollegen</a:t>
            </a:r>
          </a:p>
        </p:txBody>
      </p:sp>
      <p:sp>
        <p:nvSpPr>
          <p:cNvPr id="186" name="Inhal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Inhalt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Fokus: Akademische und nicht-akademische Register verstehen. Zielgruppe: Universitätsstudenten, Niveau B2.…"/>
          <p:cNvSpPr txBox="1"/>
          <p:nvPr>
            <p:ph type="body" idx="1"/>
          </p:nvPr>
        </p:nvSpPr>
        <p:spPr>
          <a:xfrm>
            <a:off x="2082800" y="3079036"/>
            <a:ext cx="20207127" cy="984874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50000"/>
              </a:lnSpc>
              <a:buSzTx/>
              <a:buNone/>
              <a:defRPr spc="45" sz="4600"/>
            </a:pPr>
            <a:r>
              <a:rPr u="sng"/>
              <a:t>Fokus</a:t>
            </a:r>
            <a:r>
              <a:t>: Akademische und nicht-akademische Register verstehen. </a:t>
            </a:r>
            <a:r>
              <a:rPr u="sng"/>
              <a:t>Zielgruppe</a:t>
            </a:r>
            <a:r>
              <a:t>: Universitätsstudenten, Niveau B2.</a:t>
            </a:r>
          </a:p>
          <a:p>
            <a:pPr marL="0" indent="0">
              <a:lnSpc>
                <a:spcPct val="150000"/>
              </a:lnSpc>
              <a:buSzTx/>
              <a:buNone/>
              <a:defRPr spc="45" sz="4600"/>
            </a:pPr>
            <a:r>
              <a:rPr u="sng"/>
              <a:t>Ziel der Lehrveranstaltung</a:t>
            </a:r>
            <a:r>
              <a:t>: Erkennen von Schlüsselvokabeln und Anfertigen von Notizen beim Hören eines von der KI erstellten Podcasts über linguistische Register.</a:t>
            </a:r>
          </a:p>
          <a:p>
            <a:pPr marL="0" indent="0">
              <a:lnSpc>
                <a:spcPct val="150000"/>
              </a:lnSpc>
              <a:buSzTx/>
              <a:buNone/>
              <a:defRPr spc="45" sz="4600"/>
            </a:pPr>
            <a:r>
              <a:rPr u="sng"/>
              <a:t>Verwendete Materialien</a:t>
            </a:r>
            <a:r>
              <a:t>: Artikel zur Podcast-Erstellung, KI-Podcast-Generator.</a:t>
            </a:r>
          </a:p>
        </p:txBody>
      </p:sp>
      <p:sp>
        <p:nvSpPr>
          <p:cNvPr id="189" name="Kontext"/>
          <p:cNvSpPr txBox="1"/>
          <p:nvPr>
            <p:ph type="title"/>
          </p:nvPr>
        </p:nvSpPr>
        <p:spPr>
          <a:xfrm>
            <a:off x="2088436" y="1209963"/>
            <a:ext cx="20207128" cy="1649711"/>
          </a:xfrm>
          <a:prstGeom prst="rect">
            <a:avLst/>
          </a:prstGeom>
        </p:spPr>
        <p:txBody>
          <a:bodyPr/>
          <a:lstStyle/>
          <a:p>
            <a:pPr/>
            <a:r>
              <a:t>Kontext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lide bullet text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092200" indent="-952500">
              <a:buClr>
                <a:srgbClr val="ECECEC"/>
              </a:buClr>
              <a:buFont typeface="Helvetica Neue"/>
              <a:buChar char="•"/>
            </a:pPr>
          </a:p>
        </p:txBody>
      </p:sp>
      <p:pic>
        <p:nvPicPr>
          <p:cNvPr id="192" name="Untitled 24.jpg" descr="Untitled 2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81228" y="5343504"/>
            <a:ext cx="12712185" cy="6892724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Regeln für die Verwendung von KI im Ku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3097">
              <a:defRPr spc="186" sz="6210"/>
            </a:lvl1pPr>
          </a:lstStyle>
          <a:p>
            <a:pPr/>
            <a:r>
              <a:t>Regeln für die Verwendung von KI im Kurs</a:t>
            </a:r>
          </a:p>
        </p:txBody>
      </p:sp>
      <p:pic>
        <p:nvPicPr>
          <p:cNvPr id="194" name="Untitled 23.jpg" descr="Untitled 23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3804" y="3037826"/>
            <a:ext cx="12454295" cy="80463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Article for podcast generation…"/>
          <p:cNvSpPr txBox="1"/>
          <p:nvPr>
            <p:ph type="body" idx="1"/>
          </p:nvPr>
        </p:nvSpPr>
        <p:spPr>
          <a:xfrm>
            <a:off x="197701" y="3005035"/>
            <a:ext cx="23039171" cy="9488068"/>
          </a:xfrm>
          <a:prstGeom prst="rect">
            <a:avLst/>
          </a:prstGeom>
        </p:spPr>
        <p:txBody>
          <a:bodyPr/>
          <a:lstStyle/>
          <a:p>
            <a:pPr marL="1015746" indent="-885825" defTabSz="330708">
              <a:spcBef>
                <a:spcPts val="3900"/>
              </a:spcBef>
              <a:buClr>
                <a:srgbClr val="ECECEC"/>
              </a:buClr>
              <a:buFont typeface="Helvetica Neue"/>
              <a:buChar char="•"/>
              <a:defRPr spc="33" sz="3348"/>
            </a:pPr>
          </a:p>
          <a:p>
            <a:pPr marL="1015746" indent="-885825" defTabSz="330708">
              <a:spcBef>
                <a:spcPts val="3900"/>
              </a:spcBef>
              <a:buClr>
                <a:srgbClr val="ECECEC"/>
              </a:buClr>
              <a:buFont typeface="Helvetica Neue"/>
              <a:buChar char="•"/>
              <a:defRPr spc="40" sz="4092"/>
            </a:pPr>
            <a:r>
              <a:t>Article for podcast generation </a:t>
            </a:r>
          </a:p>
          <a:p>
            <a:pPr marL="1015746" indent="-885825" defTabSz="330708">
              <a:spcBef>
                <a:spcPts val="3900"/>
              </a:spcBef>
              <a:buClr>
                <a:srgbClr val="ECECEC"/>
              </a:buClr>
              <a:buFont typeface="Helvetica Neue"/>
              <a:buChar char="•"/>
              <a:defRPr spc="33" sz="3348"/>
            </a:pPr>
          </a:p>
          <a:p>
            <a:pPr marL="1015746" indent="-885825" defTabSz="330708">
              <a:spcBef>
                <a:spcPts val="3900"/>
              </a:spcBef>
              <a:buClr>
                <a:srgbClr val="ECECEC"/>
              </a:buClr>
              <a:buFont typeface="Helvetica Neue"/>
              <a:buChar char="•"/>
              <a:defRPr spc="33" sz="3348"/>
            </a:pPr>
          </a:p>
          <a:p>
            <a:pPr marL="1015746" indent="-885825" defTabSz="330708">
              <a:spcBef>
                <a:spcPts val="3900"/>
              </a:spcBef>
              <a:buClr>
                <a:srgbClr val="ECECEC"/>
              </a:buClr>
              <a:buFont typeface="Helvetica Neue"/>
              <a:buChar char="•"/>
              <a:defRPr spc="40" sz="4092"/>
            </a:pPr>
            <a:r>
              <a:t>AI tool: NotebookLM</a:t>
            </a:r>
          </a:p>
          <a:p>
            <a:pPr marL="1015746" indent="-885825" defTabSz="330708">
              <a:spcBef>
                <a:spcPts val="3900"/>
              </a:spcBef>
              <a:buClr>
                <a:srgbClr val="ECECEC"/>
              </a:buClr>
              <a:buFont typeface="Helvetica Neue"/>
              <a:buChar char="•"/>
              <a:defRPr spc="33" sz="3348"/>
            </a:pPr>
            <a:r>
              <a:t>                                                        </a:t>
            </a:r>
          </a:p>
          <a:p>
            <a:pPr marL="1015746" indent="-885825" defTabSz="330708">
              <a:spcBef>
                <a:spcPts val="3900"/>
              </a:spcBef>
              <a:buClr>
                <a:srgbClr val="ECECEC"/>
              </a:buClr>
              <a:buFont typeface="Helvetica Neue"/>
              <a:buChar char="•"/>
              <a:defRPr spc="33" sz="3348"/>
            </a:pPr>
          </a:p>
          <a:p>
            <a:pPr marL="1015746" indent="-885825" defTabSz="330708">
              <a:spcBef>
                <a:spcPts val="3900"/>
              </a:spcBef>
              <a:buClr>
                <a:srgbClr val="ECECEC"/>
              </a:buClr>
              <a:buFont typeface="Helvetica Neue"/>
              <a:buChar char="•"/>
              <a:defRPr spc="33" sz="3348"/>
            </a:pPr>
            <a:r>
              <a:t>Podcast: </a:t>
            </a:r>
            <a:r>
              <a:rPr u="sng">
                <a:hlinkClick r:id="rId2" invalidUrl="" action="" tgtFrame="" tooltip="" history="1" highlightClick="0" endSnd="0"/>
              </a:rPr>
              <a:t>https://notebooklm.google.com/notebook/5d83f1e2-dcb7-4792-9b70-e42b7a7ce7b1/audio</a:t>
            </a:r>
          </a:p>
        </p:txBody>
      </p:sp>
      <p:sp>
        <p:nvSpPr>
          <p:cNvPr id="197" name="Die Wahl des Tools"/>
          <p:cNvSpPr txBox="1"/>
          <p:nvPr>
            <p:ph type="title"/>
          </p:nvPr>
        </p:nvSpPr>
        <p:spPr>
          <a:xfrm>
            <a:off x="2088436" y="1128103"/>
            <a:ext cx="20207128" cy="1649711"/>
          </a:xfrm>
          <a:prstGeom prst="rect">
            <a:avLst/>
          </a:prstGeom>
        </p:spPr>
        <p:txBody>
          <a:bodyPr/>
          <a:lstStyle/>
          <a:p>
            <a:pPr/>
            <a:r>
              <a:t>Die Wahl des Tools</a:t>
            </a:r>
          </a:p>
        </p:txBody>
      </p:sp>
      <p:pic>
        <p:nvPicPr>
          <p:cNvPr id="198" name="Screenshot 2024-12-03 at 09.26.27.png" descr="Screenshot 2024-12-03 at 09.26.27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046824" y="2915316"/>
            <a:ext cx="9359901" cy="3860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Screenshot 2024-12-03 at 09.25.46.png" descr="Screenshot 2024-12-03 at 09.25.46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74382" y="6335350"/>
            <a:ext cx="7260673" cy="4450089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Arrow"/>
          <p:cNvSpPr/>
          <p:nvPr/>
        </p:nvSpPr>
        <p:spPr>
          <a:xfrm>
            <a:off x="9400591" y="3998880"/>
            <a:ext cx="3521660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201" name="Arrow"/>
          <p:cNvSpPr/>
          <p:nvPr/>
        </p:nvSpPr>
        <p:spPr>
          <a:xfrm>
            <a:off x="7276396" y="7301250"/>
            <a:ext cx="3521660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Das Feedback von den Studierende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pc="218" sz="7290"/>
            </a:lvl1pPr>
          </a:lstStyle>
          <a:p>
            <a:pPr/>
            <a:r>
              <a:t>Das Feedback von den Studierenden</a:t>
            </a:r>
          </a:p>
        </p:txBody>
      </p:sp>
      <p:sp>
        <p:nvSpPr>
          <p:cNvPr id="204" name="Das Feedback der Studierenden zeigte ein hohes Engagement.…"/>
          <p:cNvSpPr txBox="1"/>
          <p:nvPr>
            <p:ph type="body" idx="1"/>
          </p:nvPr>
        </p:nvSpPr>
        <p:spPr>
          <a:xfrm>
            <a:off x="2082800" y="2723810"/>
            <a:ext cx="20207127" cy="7753482"/>
          </a:xfrm>
          <a:prstGeom prst="rect">
            <a:avLst/>
          </a:prstGeom>
        </p:spPr>
        <p:txBody>
          <a:bodyPr/>
          <a:lstStyle/>
          <a:p>
            <a:pPr marL="1059434" indent="-923925" defTabSz="344931">
              <a:spcBef>
                <a:spcPts val="4100"/>
              </a:spcBef>
              <a:buClr>
                <a:srgbClr val="ECECEC"/>
              </a:buClr>
              <a:buFont typeface="Helvetica Neue"/>
              <a:buChar char="•"/>
              <a:defRPr spc="44" sz="4462"/>
            </a:pPr>
            <a:endParaRPr>
              <a:solidFill>
                <a:srgbClr val="ECECEC"/>
              </a:solidFill>
            </a:endParaRPr>
          </a:p>
          <a:p>
            <a:pPr marL="615949" indent="-615949" defTabSz="344931">
              <a:lnSpc>
                <a:spcPct val="150000"/>
              </a:lnSpc>
              <a:spcBef>
                <a:spcPts val="4100"/>
              </a:spcBef>
              <a:buBlip>
                <a:blip r:embed="rId2"/>
              </a:buBlip>
              <a:defRPr spc="44" sz="4462"/>
            </a:pPr>
            <a:r>
              <a:t>Das Feedback der Studierenden zeigte ein hohes Engagement.</a:t>
            </a:r>
            <a:endParaRPr>
              <a:solidFill>
                <a:srgbClr val="ECECEC"/>
              </a:solidFill>
            </a:endParaRPr>
          </a:p>
          <a:p>
            <a:pPr marL="615949" indent="-615949" defTabSz="344931">
              <a:lnSpc>
                <a:spcPct val="150000"/>
              </a:lnSpc>
              <a:spcBef>
                <a:spcPts val="4100"/>
              </a:spcBef>
              <a:buBlip>
                <a:blip r:embed="rId2"/>
              </a:buBlip>
              <a:defRPr spc="44" sz="4462"/>
            </a:pPr>
            <a:r>
              <a:t>Viele waren begeistert von der Arbeit mit KI-generierten Inhalten und hielten sie für innovativ und relevant.</a:t>
            </a:r>
          </a:p>
          <a:p>
            <a:pPr marL="615949" indent="-615949" defTabSz="344931">
              <a:lnSpc>
                <a:spcPct val="150000"/>
              </a:lnSpc>
              <a:spcBef>
                <a:spcPts val="4100"/>
              </a:spcBef>
              <a:buBlip>
                <a:blip r:embed="rId2"/>
              </a:buBlip>
              <a:defRPr spc="44" sz="4462"/>
            </a:pPr>
            <a:r>
              <a:t>Sie schätzten die Klarheit und das Tempo des Podcasts für ihre Lernzwecke.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pannender, moderner Kontext für das Vokabellernen…"/>
          <p:cNvSpPr txBox="1"/>
          <p:nvPr>
            <p:ph type="body" idx="1"/>
          </p:nvPr>
        </p:nvSpPr>
        <p:spPr>
          <a:xfrm>
            <a:off x="1514076" y="4195233"/>
            <a:ext cx="21665777" cy="8268908"/>
          </a:xfrm>
          <a:prstGeom prst="rect">
            <a:avLst/>
          </a:prstGeom>
        </p:spPr>
        <p:txBody>
          <a:bodyPr/>
          <a:lstStyle/>
          <a:p>
            <a:pPr marL="368300" indent="-228600">
              <a:lnSpc>
                <a:spcPct val="150000"/>
              </a:lnSpc>
              <a:buClr>
                <a:srgbClr val="ECECEC"/>
              </a:buClr>
              <a:buSzPct val="51000"/>
              <a:buFont typeface="Helvetica Neue"/>
              <a:buBlip>
                <a:blip r:embed="rId2"/>
              </a:buBlip>
              <a:defRPr spc="42" sz="4200"/>
            </a:pPr>
            <a:r>
              <a:t>Spannender, moderner Kontext für das Vokabellernen</a:t>
            </a:r>
          </a:p>
          <a:p>
            <a:pPr marL="368300" indent="-228600">
              <a:lnSpc>
                <a:spcPct val="150000"/>
              </a:lnSpc>
              <a:buClr>
                <a:srgbClr val="ECECEC"/>
              </a:buClr>
              <a:buSzPct val="51000"/>
              <a:buFont typeface="Helvetica Neue"/>
              <a:buBlip>
                <a:blip r:embed="rId2"/>
              </a:buBlip>
              <a:defRPr spc="42" sz="4200"/>
            </a:pPr>
            <a:r>
              <a:t>Ermutigung der Studierenden, sich kreativ mit Sprache auseinanderzusetzen</a:t>
            </a:r>
          </a:p>
          <a:p>
            <a:pPr marL="368300" indent="-228600">
              <a:lnSpc>
                <a:spcPct val="150000"/>
              </a:lnSpc>
              <a:buClr>
                <a:srgbClr val="ECECEC"/>
              </a:buClr>
              <a:buSzPct val="51000"/>
              <a:buFont typeface="Helvetica Neue"/>
              <a:buBlip>
                <a:blip r:embed="rId2"/>
              </a:buBlip>
              <a:defRPr spc="42" sz="4200"/>
            </a:pPr>
            <a:r>
              <a:t>Verlagerung auf interaktive, technikgestützte Lehrmethoden</a:t>
            </a:r>
          </a:p>
          <a:p>
            <a:pPr marL="368300" indent="-228600">
              <a:lnSpc>
                <a:spcPct val="150000"/>
              </a:lnSpc>
              <a:buClr>
                <a:srgbClr val="ECECEC"/>
              </a:buClr>
              <a:buSzPct val="51000"/>
              <a:buFont typeface="Helvetica Neue"/>
              <a:buBlip>
                <a:blip r:embed="rId2"/>
              </a:buBlip>
              <a:defRPr spc="42" sz="4200"/>
            </a:pPr>
            <a:r>
              <a:t>Bedeutung der Flexibilität bei der Integration innovativer Werkzeuge</a:t>
            </a:r>
          </a:p>
          <a:p>
            <a:pPr marL="368300" indent="-228600">
              <a:lnSpc>
                <a:spcPct val="150000"/>
              </a:lnSpc>
              <a:buClr>
                <a:srgbClr val="ECECEC"/>
              </a:buClr>
              <a:buSzPct val="51000"/>
              <a:buFont typeface="Helvetica Neue"/>
              <a:buBlip>
                <a:blip r:embed="rId2"/>
              </a:buBlip>
              <a:defRPr spc="42" sz="4200"/>
            </a:pPr>
            <a:r>
              <a:t>Verstärkte Zusammenarbeit zwischen Studierenden</a:t>
            </a:r>
          </a:p>
        </p:txBody>
      </p:sp>
      <p:sp>
        <p:nvSpPr>
          <p:cNvPr id="207" name="Reflexion des Ansatzes Warum dieser Ansatz? — aber warum nicht?"/>
          <p:cNvSpPr txBox="1"/>
          <p:nvPr>
            <p:ph type="title"/>
          </p:nvPr>
        </p:nvSpPr>
        <p:spPr>
          <a:xfrm>
            <a:off x="2088436" y="927248"/>
            <a:ext cx="20207128" cy="2810946"/>
          </a:xfrm>
          <a:prstGeom prst="rect">
            <a:avLst/>
          </a:prstGeom>
        </p:spPr>
        <p:txBody>
          <a:bodyPr/>
          <a:lstStyle/>
          <a:p>
            <a:pPr defTabSz="543305">
              <a:defRPr spc="251" sz="8370"/>
            </a:pPr>
            <a:r>
              <a:t>Reflexion des Ansatzes</a:t>
            </a:r>
            <a:br/>
            <a:r>
              <a:rPr b="0" i="1" spc="119" sz="3999"/>
              <a:t>Warum dieser Ansatz? — aber warum nicht?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lide bullet text"/>
          <p:cNvSpPr txBox="1"/>
          <p:nvPr>
            <p:ph type="body" idx="1"/>
          </p:nvPr>
        </p:nvSpPr>
        <p:spPr>
          <a:xfrm>
            <a:off x="404122" y="2724664"/>
            <a:ext cx="23371668" cy="9548401"/>
          </a:xfrm>
          <a:prstGeom prst="rect">
            <a:avLst/>
          </a:prstGeom>
        </p:spPr>
        <p:txBody>
          <a:bodyPr/>
          <a:lstStyle/>
          <a:p>
            <a:pPr marL="1092200" indent="-952500">
              <a:buClr>
                <a:srgbClr val="ECECEC"/>
              </a:buClr>
              <a:buFont typeface="Helvetica Neue"/>
              <a:buChar char="•"/>
            </a:pPr>
          </a:p>
        </p:txBody>
      </p:sp>
      <p:sp>
        <p:nvSpPr>
          <p:cNvPr id="210" name="Tipps für Kolleginnen und Kollegen"/>
          <p:cNvSpPr txBox="1"/>
          <p:nvPr>
            <p:ph type="title"/>
          </p:nvPr>
        </p:nvSpPr>
        <p:spPr>
          <a:xfrm>
            <a:off x="2088436" y="1282700"/>
            <a:ext cx="20207128" cy="1390064"/>
          </a:xfrm>
          <a:prstGeom prst="rect">
            <a:avLst/>
          </a:prstGeom>
        </p:spPr>
        <p:txBody>
          <a:bodyPr/>
          <a:lstStyle>
            <a:lvl1pPr defTabSz="467359">
              <a:defRPr spc="215" sz="7200"/>
            </a:lvl1pPr>
          </a:lstStyle>
          <a:p>
            <a:pPr/>
            <a:r>
              <a:t>Tipps für Kolleginnen und Kollegen</a:t>
            </a:r>
          </a:p>
        </p:txBody>
      </p:sp>
      <p:sp>
        <p:nvSpPr>
          <p:cNvPr id="211" name="Oval"/>
          <p:cNvSpPr/>
          <p:nvPr/>
        </p:nvSpPr>
        <p:spPr>
          <a:xfrm>
            <a:off x="1138877" y="3956500"/>
            <a:ext cx="5165809" cy="2866646"/>
          </a:xfrm>
          <a:prstGeom prst="wedgeEllipseCallout">
            <a:avLst>
              <a:gd name="adj1" fmla="val -29307"/>
              <a:gd name="adj2" fmla="val 39772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212" name="Regeln für  Erfahrung mit verschiedenen AI-Tools"/>
          <p:cNvSpPr txBox="1"/>
          <p:nvPr/>
        </p:nvSpPr>
        <p:spPr>
          <a:xfrm>
            <a:off x="1546563" y="4455034"/>
            <a:ext cx="4909719" cy="2777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spcBef>
                <a:spcPts val="4300"/>
              </a:spcBef>
              <a:defRPr b="1" spc="32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pPr/>
            <a:r>
              <a:t>Regeln für  Erfahrung mit verschiedenen AI-Tools</a:t>
            </a:r>
          </a:p>
        </p:txBody>
      </p:sp>
      <p:sp>
        <p:nvSpPr>
          <p:cNvPr id="213" name="Oval"/>
          <p:cNvSpPr/>
          <p:nvPr/>
        </p:nvSpPr>
        <p:spPr>
          <a:xfrm>
            <a:off x="13104881" y="5305362"/>
            <a:ext cx="5317432" cy="2945605"/>
          </a:xfrm>
          <a:prstGeom prst="wedgeEllipseCallout">
            <a:avLst>
              <a:gd name="adj1" fmla="val -32878"/>
              <a:gd name="adj2" fmla="val 36362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214" name="Quote Bubble"/>
          <p:cNvSpPr/>
          <p:nvPr/>
        </p:nvSpPr>
        <p:spPr>
          <a:xfrm>
            <a:off x="9533334" y="8217613"/>
            <a:ext cx="5317432" cy="2945605"/>
          </a:xfrm>
          <a:prstGeom prst="wedgeEllipseCallout">
            <a:avLst>
              <a:gd name="adj1" fmla="val -34281"/>
              <a:gd name="adj2" fmla="val 37214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215" name="Oval"/>
          <p:cNvSpPr/>
          <p:nvPr/>
        </p:nvSpPr>
        <p:spPr>
          <a:xfrm>
            <a:off x="4973230" y="6146444"/>
            <a:ext cx="5317432" cy="2945604"/>
          </a:xfrm>
          <a:prstGeom prst="wedgeEllipseCallout">
            <a:avLst>
              <a:gd name="adj1" fmla="val -25322"/>
              <a:gd name="adj2" fmla="val 38342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216" name="Immer auf dem Laufenden bleiben"/>
          <p:cNvSpPr/>
          <p:nvPr/>
        </p:nvSpPr>
        <p:spPr>
          <a:xfrm>
            <a:off x="17773150" y="7399562"/>
            <a:ext cx="5317431" cy="2945604"/>
          </a:xfrm>
          <a:prstGeom prst="wedgeEllipseCallout">
            <a:avLst>
              <a:gd name="adj1" fmla="val -33717"/>
              <a:gd name="adj2" fmla="val 36051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4300"/>
              </a:spcBef>
              <a:defRPr b="1" spc="36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pPr/>
            <a:r>
              <a:t>Immer auf dem Laufenden bleiben</a:t>
            </a:r>
          </a:p>
        </p:txBody>
      </p:sp>
      <p:sp>
        <p:nvSpPr>
          <p:cNvPr id="217" name="Regelmäßiges Feedback von Studierenden"/>
          <p:cNvSpPr txBox="1"/>
          <p:nvPr/>
        </p:nvSpPr>
        <p:spPr>
          <a:xfrm>
            <a:off x="13972198" y="5680452"/>
            <a:ext cx="4909719" cy="2777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spcBef>
                <a:spcPts val="4300"/>
              </a:spcBef>
              <a:defRPr b="1" spc="32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pPr/>
            <a:r>
              <a:t>Regelmäßiges Feedback von Studierenden</a:t>
            </a:r>
          </a:p>
        </p:txBody>
      </p:sp>
      <p:sp>
        <p:nvSpPr>
          <p:cNvPr id="218" name="Erstellung und Überprüfung"/>
          <p:cNvSpPr txBox="1"/>
          <p:nvPr/>
        </p:nvSpPr>
        <p:spPr>
          <a:xfrm>
            <a:off x="10476128" y="9032303"/>
            <a:ext cx="3431744" cy="1316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4300"/>
              </a:spcBef>
              <a:defRPr b="1" spc="36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raphik"/>
              </a:defRPr>
            </a:pPr>
            <a:r>
              <a:t>Erstellung und</a:t>
            </a:r>
            <a:br/>
            <a:r>
              <a:t>Überprüfung</a:t>
            </a:r>
          </a:p>
        </p:txBody>
      </p:sp>
      <p:sp>
        <p:nvSpPr>
          <p:cNvPr id="219" name="Förderung des kritischen Denkens"/>
          <p:cNvSpPr txBox="1"/>
          <p:nvPr/>
        </p:nvSpPr>
        <p:spPr>
          <a:xfrm>
            <a:off x="5549156" y="6840750"/>
            <a:ext cx="4485133" cy="1316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4300"/>
              </a:spcBef>
              <a:defRPr b="1" spc="36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raphik"/>
              </a:defRPr>
            </a:pPr>
            <a:r>
              <a:t>Förderung des</a:t>
            </a:r>
            <a:br/>
            <a:r>
              <a:t>kritischen Denkens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lide bullet text"/>
          <p:cNvSpPr txBox="1"/>
          <p:nvPr>
            <p:ph type="body" idx="1"/>
          </p:nvPr>
        </p:nvSpPr>
        <p:spPr>
          <a:xfrm>
            <a:off x="1798438" y="3863478"/>
            <a:ext cx="20207127" cy="8203072"/>
          </a:xfrm>
          <a:prstGeom prst="rect">
            <a:avLst/>
          </a:prstGeom>
        </p:spPr>
        <p:txBody>
          <a:bodyPr/>
          <a:lstStyle/>
          <a:p>
            <a:pPr marL="0" indent="0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rgbClr val="8AACB9"/>
                </a:solidFill>
              </a:defRPr>
            </a:pPr>
            <a:br/>
            <a:br/>
          </a:p>
        </p:txBody>
      </p:sp>
      <p:sp>
        <p:nvSpPr>
          <p:cNvPr id="222" name="Vielen dank!"/>
          <p:cNvSpPr txBox="1"/>
          <p:nvPr>
            <p:ph type="title"/>
          </p:nvPr>
        </p:nvSpPr>
        <p:spPr>
          <a:xfrm>
            <a:off x="1798438" y="4777554"/>
            <a:ext cx="20207127" cy="1649711"/>
          </a:xfrm>
          <a:prstGeom prst="rect">
            <a:avLst/>
          </a:prstGeom>
        </p:spPr>
        <p:txBody>
          <a:bodyPr/>
          <a:lstStyle/>
          <a:p>
            <a:pPr/>
            <a:r>
              <a:t>Vielen dank!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4_Briefing">
  <a:themeElements>
    <a:clrScheme name="24_Briefing">
      <a:dk1>
        <a:srgbClr val="002C3A"/>
      </a:dk1>
      <a:lt1>
        <a:srgbClr val="54818F"/>
      </a:lt1>
      <a:dk2>
        <a:srgbClr val="5E5E5E"/>
      </a:dk2>
      <a:lt2>
        <a:srgbClr val="D5D5D5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Graphik"/>
        <a:ea typeface="Graphik"/>
        <a:cs typeface="Graphik"/>
      </a:majorFont>
      <a:minorFont>
        <a:latin typeface="Graphik"/>
        <a:ea typeface="Graphik"/>
        <a:cs typeface="Graphik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76200" cap="flat">
          <a:solidFill>
            <a:schemeClr val="accent6">
              <a:hueOff val="61929"/>
              <a:satOff val="10820"/>
              <a:lumOff val="-8848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35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44" strike="noStrike" sz="2200" u="none" kumimoji="0" normalizeH="0">
            <a:ln>
              <a:noFill/>
            </a:ln>
            <a:solidFill>
              <a:schemeClr val="accent1">
                <a:satOff val="74278"/>
                <a:lumOff val="-33241"/>
              </a:schemeClr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4_Briefing">
  <a:themeElements>
    <a:clrScheme name="24_Briefing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Graphik"/>
        <a:ea typeface="Graphik"/>
        <a:cs typeface="Graphik"/>
      </a:majorFont>
      <a:minorFont>
        <a:latin typeface="Graphik"/>
        <a:ea typeface="Graphik"/>
        <a:cs typeface="Graphik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76200" cap="flat">
          <a:solidFill>
            <a:schemeClr val="accent6">
              <a:hueOff val="61929"/>
              <a:satOff val="10820"/>
              <a:lumOff val="-8848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35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44" strike="noStrike" sz="2200" u="none" kumimoji="0" normalizeH="0">
            <a:ln>
              <a:noFill/>
            </a:ln>
            <a:solidFill>
              <a:schemeClr val="accent1">
                <a:satOff val="74278"/>
                <a:lumOff val="-33241"/>
              </a:schemeClr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